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81B7CA8-4854-4687-B138-7E11590A6B31}" type="datetimeFigureOut">
              <a:rPr lang="fa-IR" smtClean="0"/>
              <a:t>09/11/1442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85D9FE8-7AD1-4180-812D-FDFB290F84C5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فصل هفتم</a:t>
            </a:r>
            <a:br>
              <a:rPr lang="fa-IR" dirty="0" smtClean="0"/>
            </a:br>
            <a:r>
              <a:rPr lang="fa-IR" dirty="0" smtClean="0"/>
              <a:t>شرطی سازی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9990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شرطی سازی و ترس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تفاوت ترس و اضطراب</a:t>
            </a:r>
          </a:p>
          <a:p>
            <a:endParaRPr lang="fa-IR" dirty="0"/>
          </a:p>
          <a:p>
            <a:pPr marL="68580" indent="0">
              <a:buNone/>
            </a:pPr>
            <a:r>
              <a:rPr lang="fa-IR" dirty="0" smtClean="0"/>
              <a:t>                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عامل تعیین کننده قابلیت پیش بینی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63806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شرطی سازی وسیله ای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a-IR" dirty="0" smtClean="0"/>
              <a:t>بنیانگذار: اسکینر</a:t>
            </a:r>
          </a:p>
          <a:p>
            <a:endParaRPr lang="fa-IR" dirty="0" smtClean="0"/>
          </a:p>
          <a:p>
            <a:r>
              <a:rPr lang="fa-IR" dirty="0" smtClean="0"/>
              <a:t>رفتارهای خاص به هدفی خاص منجر می شود. یعنی رفتار وسیله ای برای ایجاد تغییر در محیط است.</a:t>
            </a:r>
          </a:p>
          <a:p>
            <a:endParaRPr lang="fa-IR" dirty="0"/>
          </a:p>
          <a:p>
            <a:r>
              <a:rPr lang="fa-IR" dirty="0"/>
              <a:t>قانون اثر:</a:t>
            </a:r>
          </a:p>
          <a:p>
            <a:r>
              <a:rPr lang="fa-IR" dirty="0"/>
              <a:t>جاندار از طریق آزمایش و خطابه نیرومند یا ضعیف شدن پیوند بین محرک و پاسخ در نتیجه پیامدهای پاسخ می پردازد.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20012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شرطی سازی وسیله ای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fa-IR" dirty="0" smtClean="0"/>
          </a:p>
          <a:p>
            <a:pPr marL="68580" indent="0" algn="ctr">
              <a:buNone/>
            </a:pPr>
            <a:r>
              <a:rPr lang="fa-IR" dirty="0"/>
              <a:t> </a:t>
            </a:r>
            <a:r>
              <a:rPr lang="fa-IR" dirty="0" smtClean="0"/>
              <a:t>      </a:t>
            </a:r>
            <a:r>
              <a:rPr lang="fa-IR" sz="3600" dirty="0" smtClean="0"/>
              <a:t>تقویت و تنبیه   </a:t>
            </a:r>
          </a:p>
          <a:p>
            <a:pPr marL="68580" indent="0" algn="ctr">
              <a:buNone/>
            </a:pPr>
            <a:r>
              <a:rPr lang="fa-IR" sz="3600" dirty="0"/>
              <a:t> </a:t>
            </a:r>
            <a:r>
              <a:rPr lang="fa-IR" sz="3600" dirty="0" smtClean="0"/>
              <a:t> </a:t>
            </a:r>
          </a:p>
          <a:p>
            <a:pPr marL="68580" indent="0" algn="ctr">
              <a:buNone/>
            </a:pPr>
            <a:r>
              <a:rPr lang="fa-IR" sz="3600" dirty="0" smtClean="0"/>
              <a:t>کسب و خاموشی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21558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شرطی سازی وسیله ای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شکل دهی</a:t>
            </a:r>
            <a:r>
              <a:rPr lang="fa-IR" dirty="0" smtClean="0"/>
              <a:t>:</a:t>
            </a:r>
          </a:p>
          <a:p>
            <a:endParaRPr lang="fa-IR" dirty="0"/>
          </a:p>
          <a:p>
            <a:pPr marL="68580" indent="0">
              <a:buNone/>
            </a:pPr>
            <a:r>
              <a:rPr lang="fa-IR" dirty="0"/>
              <a:t>آزمایشگر فقط </a:t>
            </a:r>
            <a:r>
              <a:rPr lang="fa-IR" dirty="0" err="1"/>
              <a:t>نوسانهای</a:t>
            </a:r>
            <a:r>
              <a:rPr lang="fa-IR" dirty="0"/>
              <a:t> جزیی رفتار را در جهت مورد نظر تقویت می کند.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43648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شرطی سازی وسیله ای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fa-IR" dirty="0" smtClean="0"/>
              <a:t> برنامه های تقویت</a:t>
            </a:r>
          </a:p>
          <a:p>
            <a:pPr marL="68580" indent="0">
              <a:buNone/>
            </a:pPr>
            <a:r>
              <a:rPr lang="fa-IR" dirty="0"/>
              <a:t> تقویت کننده های نخستین:</a:t>
            </a:r>
          </a:p>
          <a:p>
            <a:pPr marL="68580" indent="0">
              <a:buNone/>
            </a:pPr>
            <a:r>
              <a:rPr lang="fa-IR" dirty="0"/>
              <a:t>تقویت کننده </a:t>
            </a:r>
            <a:r>
              <a:rPr lang="fa-IR" dirty="0" err="1"/>
              <a:t>هایی</a:t>
            </a:r>
            <a:r>
              <a:rPr lang="fa-IR" dirty="0"/>
              <a:t> که </a:t>
            </a:r>
            <a:r>
              <a:rPr lang="fa-IR" dirty="0" err="1"/>
              <a:t>سایقهای</a:t>
            </a:r>
            <a:r>
              <a:rPr lang="fa-IR" dirty="0"/>
              <a:t> نخستین را </a:t>
            </a:r>
            <a:r>
              <a:rPr lang="fa-IR" dirty="0" err="1"/>
              <a:t>ارضا</a:t>
            </a:r>
            <a:r>
              <a:rPr lang="fa-IR" dirty="0"/>
              <a:t> می کنند.</a:t>
            </a:r>
          </a:p>
          <a:p>
            <a:pPr marL="68580" indent="0">
              <a:buNone/>
            </a:pPr>
            <a:r>
              <a:rPr lang="fa-IR" dirty="0"/>
              <a:t>تقویت کننده های ثانویه:</a:t>
            </a:r>
          </a:p>
          <a:p>
            <a:pPr marL="68580" indent="0">
              <a:buNone/>
            </a:pPr>
            <a:r>
              <a:rPr lang="fa-IR" dirty="0"/>
              <a:t>مابقی تقویت کننده ها هستند و تقویت کننده های نخستین نیز می توانند به عنوان ثانویه به کار روند.</a:t>
            </a:r>
          </a:p>
          <a:p>
            <a:pPr marL="68580" indent="0">
              <a:buNone/>
            </a:pPr>
            <a:r>
              <a:rPr lang="fa-IR" dirty="0"/>
              <a:t>(مانند غذا و ارائه صوت همزمان)</a:t>
            </a:r>
          </a:p>
          <a:p>
            <a:pPr marL="6858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6768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شرطی سازی وسیله ای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/>
              <a:t>تقویت </a:t>
            </a:r>
            <a:r>
              <a:rPr lang="fa-IR" dirty="0" smtClean="0"/>
              <a:t>فاصله </a:t>
            </a:r>
            <a:r>
              <a:rPr lang="fa-IR" dirty="0"/>
              <a:t>ای:</a:t>
            </a:r>
          </a:p>
          <a:p>
            <a:pPr marL="68580" indent="0">
              <a:buNone/>
            </a:pPr>
            <a:r>
              <a:rPr lang="fa-IR" dirty="0" smtClean="0"/>
              <a:t> هر </a:t>
            </a:r>
            <a:r>
              <a:rPr lang="fa-IR" dirty="0"/>
              <a:t>رفتار خاصی را می توان با تقویت گهگاهی آن حفظ کرد</a:t>
            </a:r>
            <a:r>
              <a:rPr lang="fa-IR" dirty="0" smtClean="0"/>
              <a:t>.</a:t>
            </a:r>
          </a:p>
          <a:p>
            <a:pPr marL="68580" indent="0">
              <a:buNone/>
            </a:pPr>
            <a:endParaRPr lang="fa-IR" dirty="0"/>
          </a:p>
          <a:p>
            <a:r>
              <a:rPr lang="fa-IR" dirty="0" smtClean="0"/>
              <a:t>برنامه </a:t>
            </a:r>
            <a:r>
              <a:rPr lang="fa-IR" dirty="0"/>
              <a:t>تقویت </a:t>
            </a:r>
            <a:r>
              <a:rPr lang="fa-IR" dirty="0" smtClean="0"/>
              <a:t>نسبتی(ثابت و متغیر) :</a:t>
            </a:r>
          </a:p>
          <a:p>
            <a:endParaRPr lang="fa-IR" dirty="0"/>
          </a:p>
          <a:p>
            <a:pPr marL="68580" indent="0">
              <a:buNone/>
            </a:pPr>
            <a:r>
              <a:rPr lang="fa-IR" dirty="0" smtClean="0"/>
              <a:t>  تقویت به تعداد </a:t>
            </a:r>
            <a:r>
              <a:rPr lang="fa-IR" dirty="0"/>
              <a:t>پاسخهای درست بستگی </a:t>
            </a:r>
            <a:r>
              <a:rPr lang="fa-IR" dirty="0" smtClean="0"/>
              <a:t>دارد.</a:t>
            </a:r>
          </a:p>
          <a:p>
            <a:pPr marL="68580" indent="0">
              <a:buNone/>
            </a:pPr>
            <a:endParaRPr lang="fa-IR" dirty="0"/>
          </a:p>
          <a:p>
            <a:pPr>
              <a:buFont typeface="Courier New" panose="02070309020205020404" pitchFamily="49" charset="0"/>
              <a:buChar char="o"/>
            </a:pPr>
            <a:r>
              <a:rPr lang="fa-IR" dirty="0" smtClean="0"/>
              <a:t>برنامه </a:t>
            </a:r>
            <a:r>
              <a:rPr lang="fa-IR" dirty="0"/>
              <a:t>های </a:t>
            </a:r>
            <a:r>
              <a:rPr lang="fa-IR" dirty="0" smtClean="0"/>
              <a:t>زمانی(ثابت و متغیر):</a:t>
            </a:r>
            <a:endParaRPr lang="fa-IR" dirty="0"/>
          </a:p>
          <a:p>
            <a:pPr marL="68580" indent="0">
              <a:buNone/>
            </a:pPr>
            <a:r>
              <a:rPr lang="fa-IR" dirty="0"/>
              <a:t>تقویت پس از گذشت زمان معین ارائه می گردد.</a:t>
            </a:r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02536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شرطی سازی وسیله ای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  <a:p>
            <a:r>
              <a:rPr lang="fa-IR" dirty="0" smtClean="0"/>
              <a:t> شرطی سازی آزارنده</a:t>
            </a:r>
          </a:p>
          <a:p>
            <a:pPr marL="68580" indent="0">
              <a:buNone/>
            </a:pPr>
            <a:endParaRPr lang="fa-IR" dirty="0" smtClean="0"/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</a:t>
            </a:r>
            <a:r>
              <a:rPr lang="fa-IR" smtClean="0"/>
              <a:t>درمان اعتیاد به الکل یا تیک</a:t>
            </a:r>
          </a:p>
        </p:txBody>
      </p:sp>
    </p:spTree>
    <p:extLst>
      <p:ext uri="{BB962C8B-B14F-4D97-AF65-F5344CB8AC3E}">
        <p14:creationId xmlns:p14="http://schemas.microsoft.com/office/powerpoint/2010/main" val="1120816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 algn="ctr">
              <a:buNone/>
            </a:pPr>
            <a:endParaRPr lang="fa-IR" sz="4800" dirty="0" smtClean="0"/>
          </a:p>
          <a:p>
            <a:pPr marL="68580" indent="0" algn="ctr">
              <a:buNone/>
            </a:pPr>
            <a:r>
              <a:rPr lang="fa-IR" sz="4800" dirty="0" smtClean="0"/>
              <a:t>نظریه یادگیری</a:t>
            </a:r>
          </a:p>
          <a:p>
            <a:pPr marL="68580" indent="0" algn="ctr">
              <a:buNone/>
            </a:pPr>
            <a:endParaRPr lang="fa-IR" sz="4800" dirty="0" smtClean="0"/>
          </a:p>
        </p:txBody>
      </p:sp>
    </p:spTree>
    <p:extLst>
      <p:ext uri="{BB962C8B-B14F-4D97-AF65-F5344CB8AC3E}">
        <p14:creationId xmlns:p14="http://schemas.microsoft.com/office/powerpoint/2010/main" val="866614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شرطی سازی کلاسیک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lvl="0" indent="0" rtl="0">
              <a:buClr>
                <a:srgbClr val="94C600"/>
              </a:buClr>
              <a:buNone/>
            </a:pPr>
            <a:r>
              <a:rPr lang="fa-IR" dirty="0">
                <a:solidFill>
                  <a:srgbClr val="3E3D2D"/>
                </a:solidFill>
              </a:rPr>
              <a:t>پژوهشهای </a:t>
            </a:r>
            <a:r>
              <a:rPr lang="fa-IR" dirty="0" err="1">
                <a:solidFill>
                  <a:srgbClr val="3E3D2D"/>
                </a:solidFill>
              </a:rPr>
              <a:t>پاولف</a:t>
            </a:r>
            <a:r>
              <a:rPr lang="fa-IR" dirty="0">
                <a:solidFill>
                  <a:srgbClr val="3E3D2D"/>
                </a:solidFill>
              </a:rPr>
              <a:t> در مورد ترشح بزاق سگ</a:t>
            </a:r>
          </a:p>
          <a:p>
            <a:pPr marL="68580" indent="0" algn="ctr">
              <a:buNone/>
            </a:pPr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820" y="3140968"/>
            <a:ext cx="3597275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182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شرطی سازی کلاسیک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a-IR" dirty="0" smtClean="0"/>
          </a:p>
          <a:p>
            <a:pPr algn="ctr"/>
            <a:r>
              <a:rPr lang="fa-IR" dirty="0" smtClean="0"/>
              <a:t>ترشح </a:t>
            </a:r>
            <a:r>
              <a:rPr lang="fa-IR" dirty="0"/>
              <a:t>بزاق            </a:t>
            </a:r>
            <a:r>
              <a:rPr lang="fa-IR" dirty="0" smtClean="0"/>
              <a:t>  </a:t>
            </a:r>
            <a:r>
              <a:rPr lang="fa-IR" dirty="0"/>
              <a:t>پاسخ غیر شرطی</a:t>
            </a:r>
          </a:p>
          <a:p>
            <a:pPr algn="ctr"/>
            <a:endParaRPr lang="fa-IR" dirty="0" smtClean="0"/>
          </a:p>
          <a:p>
            <a:pPr algn="ctr"/>
            <a:r>
              <a:rPr lang="fa-IR" dirty="0" smtClean="0"/>
              <a:t>گرد </a:t>
            </a:r>
            <a:r>
              <a:rPr lang="fa-IR" dirty="0"/>
              <a:t>گوشت                </a:t>
            </a:r>
            <a:r>
              <a:rPr lang="fa-IR" dirty="0" smtClean="0"/>
              <a:t>محرک </a:t>
            </a:r>
            <a:r>
              <a:rPr lang="fa-IR" dirty="0"/>
              <a:t>غیر شرطی</a:t>
            </a:r>
          </a:p>
          <a:p>
            <a:pPr algn="ctr"/>
            <a:endParaRPr lang="fa-IR" dirty="0" smtClean="0"/>
          </a:p>
          <a:p>
            <a:pPr algn="ctr"/>
            <a:r>
              <a:rPr lang="fa-IR" dirty="0" smtClean="0"/>
              <a:t>این </a:t>
            </a:r>
            <a:r>
              <a:rPr lang="fa-IR" dirty="0"/>
              <a:t>پاسخها هنگامی غیر شرطی خوانده می شوند که یادگیری رخ نداده باشد.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4283968" y="3068960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4427984" y="3933056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8563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شرطی سازی کلاسیک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برای تعیین اینکه آیا یادگیری به وقوع پیوسته است یا نه </a:t>
            </a:r>
            <a:r>
              <a:rPr lang="fa-IR" dirty="0" err="1"/>
              <a:t>پاولف</a:t>
            </a:r>
            <a:r>
              <a:rPr lang="fa-IR" dirty="0"/>
              <a:t> چراغ را بدون دادن غذا روشن می کرد تا ببیند آیا بزاقی ترشح شده است یا نه</a:t>
            </a:r>
            <a:r>
              <a:rPr lang="fa-IR" dirty="0" smtClean="0"/>
              <a:t>.</a:t>
            </a:r>
          </a:p>
          <a:p>
            <a:endParaRPr lang="fa-IR" dirty="0"/>
          </a:p>
          <a:p>
            <a:r>
              <a:rPr lang="fa-IR" dirty="0"/>
              <a:t>ترشح بزاق                 پاسخ شرطی</a:t>
            </a:r>
          </a:p>
          <a:p>
            <a:r>
              <a:rPr lang="fa-IR" dirty="0"/>
              <a:t>نور                             محرک شرطی</a:t>
            </a:r>
          </a:p>
          <a:p>
            <a:endParaRPr lang="fa-IR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4788024" y="4221088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4788024" y="4725144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9389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شرطی سازی کلاسیک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/>
            <a:r>
              <a:rPr lang="fa-IR" dirty="0" smtClean="0"/>
              <a:t>کسب:</a:t>
            </a:r>
          </a:p>
          <a:p>
            <a:pPr marL="68580" indent="0" algn="justLow">
              <a:buNone/>
            </a:pPr>
            <a:r>
              <a:rPr lang="fa-IR" dirty="0"/>
              <a:t> </a:t>
            </a:r>
            <a:r>
              <a:rPr lang="fa-IR" dirty="0" smtClean="0"/>
              <a:t>   </a:t>
            </a:r>
          </a:p>
          <a:p>
            <a:pPr marL="68580" indent="0" algn="justLow">
              <a:buNone/>
            </a:pPr>
            <a:r>
              <a:rPr lang="fa-IR" dirty="0"/>
              <a:t>    ارائه توامان محرک شرطی و محرک غیر شرطی</a:t>
            </a:r>
          </a:p>
          <a:p>
            <a:pPr algn="justLow">
              <a:buFont typeface="Courier New" panose="02070309020205020404" pitchFamily="49" charset="0"/>
              <a:buChar char="o"/>
            </a:pPr>
            <a:r>
              <a:rPr lang="fa-IR" dirty="0" smtClean="0"/>
              <a:t>خاموشی:</a:t>
            </a:r>
          </a:p>
          <a:p>
            <a:pPr marL="68580" indent="0" algn="justLow">
              <a:buNone/>
            </a:pPr>
            <a:r>
              <a:rPr lang="fa-IR" dirty="0" smtClean="0"/>
              <a:t>جفت </a:t>
            </a:r>
            <a:r>
              <a:rPr lang="fa-IR" dirty="0"/>
              <a:t>کردن مکرر محرک شرطی و محرک غیر  .شرطی باعث تقویت یا نیرومندی می </a:t>
            </a:r>
            <a:r>
              <a:rPr lang="fa-IR" dirty="0" smtClean="0"/>
              <a:t>گردد و </a:t>
            </a:r>
            <a:endParaRPr lang="fa-IR" dirty="0"/>
          </a:p>
          <a:p>
            <a:pPr marL="68580" indent="0" algn="justLow">
              <a:buNone/>
            </a:pPr>
            <a:r>
              <a:rPr lang="fa-IR" dirty="0"/>
              <a:t>عدم تقویت این دو محرک باعث کاهش </a:t>
            </a:r>
            <a:r>
              <a:rPr lang="fa-IR" dirty="0" err="1"/>
              <a:t>پاسخدهی</a:t>
            </a:r>
            <a:r>
              <a:rPr lang="fa-IR" dirty="0"/>
              <a:t> </a:t>
            </a:r>
            <a:r>
              <a:rPr lang="fa-IR" dirty="0" smtClean="0"/>
              <a:t>می گردد.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8627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شرطی سازی کلاسیک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بازیابی </a:t>
            </a:r>
            <a:r>
              <a:rPr lang="fa-IR" dirty="0"/>
              <a:t>خودبخودی</a:t>
            </a:r>
            <a:r>
              <a:rPr lang="fa-IR" dirty="0" smtClean="0"/>
              <a:t>:</a:t>
            </a:r>
          </a:p>
          <a:p>
            <a:endParaRPr lang="fa-IR" dirty="0"/>
          </a:p>
          <a:p>
            <a:pPr marL="68580" indent="0">
              <a:buNone/>
            </a:pPr>
            <a:r>
              <a:rPr lang="fa-IR" dirty="0"/>
              <a:t>پس از خاموشی </a:t>
            </a:r>
            <a:r>
              <a:rPr lang="fa-IR" dirty="0" err="1"/>
              <a:t>پاسخ،وقتی</a:t>
            </a:r>
            <a:r>
              <a:rPr lang="fa-IR" dirty="0"/>
              <a:t> جاندار در موقعیت تازه </a:t>
            </a:r>
            <a:r>
              <a:rPr lang="fa-IR" dirty="0" smtClean="0"/>
              <a:t> </a:t>
            </a:r>
            <a:r>
              <a:rPr lang="fa-IR" dirty="0"/>
              <a:t>قرار می گیرد</a:t>
            </a:r>
            <a:r>
              <a:rPr lang="fa-IR" dirty="0" smtClean="0"/>
              <a:t>، پاسخ </a:t>
            </a:r>
            <a:r>
              <a:rPr lang="fa-IR" dirty="0"/>
              <a:t>شرطی ممکن است دوباره ظاهر گردد.</a:t>
            </a:r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02550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شرطی سازی کلاسیک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/>
              <a:t>تعمیم:</a:t>
            </a:r>
          </a:p>
          <a:p>
            <a:pPr marL="68580" indent="0" algn="just">
              <a:buNone/>
            </a:pPr>
            <a:r>
              <a:rPr lang="fa-IR" dirty="0"/>
              <a:t>وقتی پاسخی شرطی با محرکی خاص پیوند یافته باشد</a:t>
            </a:r>
            <a:r>
              <a:rPr lang="fa-IR" dirty="0" smtClean="0"/>
              <a:t>، </a:t>
            </a:r>
            <a:r>
              <a:rPr lang="fa-IR" dirty="0" err="1" smtClean="0"/>
              <a:t>محرکهای</a:t>
            </a:r>
            <a:r>
              <a:rPr lang="fa-IR" dirty="0" smtClean="0"/>
              <a:t> </a:t>
            </a:r>
            <a:r>
              <a:rPr lang="fa-IR" dirty="0"/>
              <a:t>دیگری هم که با این محرک مشابه باشند آن پاسخ را فرا می خوانند.</a:t>
            </a:r>
          </a:p>
          <a:p>
            <a:pPr algn="just"/>
            <a:r>
              <a:rPr lang="fa-IR" dirty="0" smtClean="0"/>
              <a:t>تفکیک:</a:t>
            </a:r>
            <a:endParaRPr lang="fa-IR" dirty="0"/>
          </a:p>
          <a:p>
            <a:pPr marL="68580" indent="0" algn="just">
              <a:buNone/>
            </a:pPr>
            <a:r>
              <a:rPr lang="fa-IR" dirty="0" err="1"/>
              <a:t>فرایندی</a:t>
            </a:r>
            <a:r>
              <a:rPr lang="fa-IR" dirty="0"/>
              <a:t> مکمل فرایند تعمیم است</a:t>
            </a:r>
            <a:r>
              <a:rPr lang="fa-IR" dirty="0" smtClean="0"/>
              <a:t>. تعمیم </a:t>
            </a:r>
            <a:r>
              <a:rPr lang="fa-IR" dirty="0"/>
              <a:t>واکنش به .</a:t>
            </a:r>
            <a:r>
              <a:rPr lang="fa-IR" dirty="0" err="1"/>
              <a:t>شباهتهاست</a:t>
            </a:r>
            <a:r>
              <a:rPr lang="fa-IR" dirty="0"/>
              <a:t> و افتراق واکنش به تفاوتها</a:t>
            </a:r>
          </a:p>
          <a:p>
            <a:pPr algn="just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72099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شرطی سازی درجه دوم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همراه شدن پاسخ شرطی با محرک </a:t>
            </a:r>
            <a:r>
              <a:rPr lang="fa-IR" dirty="0" err="1" smtClean="0"/>
              <a:t>غیرشرطی</a:t>
            </a:r>
            <a:r>
              <a:rPr lang="fa-IR" dirty="0" smtClean="0"/>
              <a:t> می تواند منجر به شرطی سازی شود که این پاسخ می تواند در مواجهه با محرکی دیگر اتفاق افتد. مثلا به جای زنگ به صدا بزاق ترشح شود.</a:t>
            </a:r>
          </a:p>
          <a:p>
            <a:pPr algn="just"/>
            <a:r>
              <a:rPr lang="fa-IR" dirty="0" smtClean="0"/>
              <a:t>در انسان ها بیشتر اتفاق  می افتد.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511792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359</TotalTime>
  <Words>479</Words>
  <Application>Microsoft Office PowerPoint</Application>
  <PresentationFormat>On-screen Show (4:3)</PresentationFormat>
  <Paragraphs>82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Austin</vt:lpstr>
      <vt:lpstr>فصل هفتم شرطی سازی</vt:lpstr>
      <vt:lpstr>PowerPoint Presentation</vt:lpstr>
      <vt:lpstr>شرطی سازی کلاسیک</vt:lpstr>
      <vt:lpstr>شرطی سازی کلاسیک</vt:lpstr>
      <vt:lpstr>شرطی سازی کلاسیک</vt:lpstr>
      <vt:lpstr>شرطی سازی کلاسیک</vt:lpstr>
      <vt:lpstr>شرطی سازی کلاسیک</vt:lpstr>
      <vt:lpstr>شرطی سازی کلاسیک</vt:lpstr>
      <vt:lpstr>شرطی سازی درجه دوم</vt:lpstr>
      <vt:lpstr>شرطی سازی و ترس</vt:lpstr>
      <vt:lpstr>شرطی سازی وسیله ای</vt:lpstr>
      <vt:lpstr>شرطی سازی وسیله ای</vt:lpstr>
      <vt:lpstr>شرطی سازی وسیله ای</vt:lpstr>
      <vt:lpstr>شرطی سازی وسیله ای</vt:lpstr>
      <vt:lpstr>شرطی سازی وسیله ای</vt:lpstr>
      <vt:lpstr>شرطی سازی وسیله ای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هفتم شرطی سازی</dc:title>
  <dc:creator>MRT Pack 30 DVDs</dc:creator>
  <cp:lastModifiedBy>MRT Pack 30 DVDs</cp:lastModifiedBy>
  <cp:revision>6</cp:revision>
  <dcterms:created xsi:type="dcterms:W3CDTF">2021-04-22T14:12:38Z</dcterms:created>
  <dcterms:modified xsi:type="dcterms:W3CDTF">2021-04-22T20:12:37Z</dcterms:modified>
</cp:coreProperties>
</file>